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6" r:id="rId2"/>
    <p:sldId id="282" r:id="rId3"/>
    <p:sldId id="283" r:id="rId4"/>
    <p:sldId id="258" r:id="rId5"/>
    <p:sldId id="276" r:id="rId6"/>
    <p:sldId id="272" r:id="rId7"/>
    <p:sldId id="269" r:id="rId8"/>
    <p:sldId id="266" r:id="rId9"/>
    <p:sldId id="271" r:id="rId10"/>
    <p:sldId id="259" r:id="rId11"/>
    <p:sldId id="260" r:id="rId12"/>
    <p:sldId id="268" r:id="rId13"/>
    <p:sldId id="277" r:id="rId14"/>
    <p:sldId id="274" r:id="rId15"/>
    <p:sldId id="279" r:id="rId16"/>
    <p:sldId id="280" r:id="rId17"/>
    <p:sldId id="275" r:id="rId18"/>
    <p:sldId id="281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4530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789" autoAdjust="0"/>
  </p:normalViewPr>
  <p:slideViewPr>
    <p:cSldViewPr snapToGrid="0" snapToObjects="1">
      <p:cViewPr varScale="1">
        <p:scale>
          <a:sx n="71" d="100"/>
          <a:sy n="71" d="100"/>
        </p:scale>
        <p:origin x="177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28625-5C14-9F4B-B55E-EBCB576391D2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71E479-941F-A744-8481-BBD429B6D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7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1282E8-54B4-9244-ACDC-B231BCF41B31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32AD4-1BED-6844-ABE6-9FE9B0045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1146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Descrivere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lo </a:t>
            </a:r>
            <a:r>
              <a:rPr lang="en-US" dirty="0" err="1" smtClean="0"/>
              <a:t>possiamo</a:t>
            </a:r>
            <a:r>
              <a:rPr lang="en-US" dirty="0" smtClean="0"/>
              <a:t> fare con </a:t>
            </a:r>
            <a:r>
              <a:rPr lang="en-US" dirty="0" err="1" smtClean="0"/>
              <a:t>tecnologia</a:t>
            </a:r>
            <a:r>
              <a:rPr lang="en-US" dirty="0" smtClean="0"/>
              <a:t> </a:t>
            </a:r>
            <a:r>
              <a:rPr lang="en-US" dirty="0" err="1" smtClean="0"/>
              <a:t>differente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Ogni</a:t>
            </a:r>
            <a:r>
              <a:rPr lang="en-US" dirty="0" smtClean="0"/>
              <a:t> </a:t>
            </a:r>
            <a:r>
              <a:rPr lang="en-US" dirty="0" err="1" smtClean="0"/>
              <a:t>tenologia</a:t>
            </a:r>
            <a:r>
              <a:rPr lang="en-US" dirty="0" smtClean="0"/>
              <a:t> ha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suoi</a:t>
            </a:r>
            <a:r>
              <a:rPr lang="en-US" dirty="0" smtClean="0"/>
              <a:t> pro e I </a:t>
            </a:r>
            <a:r>
              <a:rPr lang="en-US" dirty="0" err="1" smtClean="0"/>
              <a:t>suoi</a:t>
            </a:r>
            <a:r>
              <a:rPr lang="en-US" dirty="0" smtClean="0"/>
              <a:t> </a:t>
            </a:r>
            <a:r>
              <a:rPr lang="en-US" dirty="0" err="1" smtClean="0"/>
              <a:t>contro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Sensori</a:t>
            </a:r>
            <a:r>
              <a:rPr lang="en-US" dirty="0" smtClean="0"/>
              <a:t> </a:t>
            </a:r>
            <a:r>
              <a:rPr lang="en-US" dirty="0" err="1" smtClean="0"/>
              <a:t>Ambientali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non </a:t>
            </a:r>
            <a:r>
              <a:rPr lang="en-US" dirty="0" err="1" smtClean="0">
                <a:sym typeface="Wingdings"/>
              </a:rPr>
              <a:t>identifica</a:t>
            </a:r>
            <a:r>
              <a:rPr lang="en-US" dirty="0" smtClean="0">
                <a:sym typeface="Wingdings"/>
              </a:rPr>
              <a:t> la persona, </a:t>
            </a:r>
            <a:r>
              <a:rPr lang="en-US" dirty="0" err="1" smtClean="0">
                <a:sym typeface="Wingdings"/>
              </a:rPr>
              <a:t>identifica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bene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l’ingresso</a:t>
            </a:r>
            <a:r>
              <a:rPr lang="en-US" dirty="0" smtClean="0">
                <a:sym typeface="Wingdings"/>
              </a:rPr>
              <a:t> ma non </a:t>
            </a:r>
            <a:r>
              <a:rPr lang="en-US" dirty="0" err="1" smtClean="0">
                <a:sym typeface="Wingdings"/>
              </a:rPr>
              <a:t>altrettanto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l’uscita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Sensoristica </a:t>
            </a:r>
            <a:r>
              <a:rPr lang="en-US" dirty="0" err="1" smtClean="0">
                <a:sym typeface="Wingdings"/>
              </a:rPr>
              <a:t>indossabile</a:t>
            </a:r>
            <a:r>
              <a:rPr lang="en-US" dirty="0" smtClean="0">
                <a:sym typeface="Wingdings"/>
              </a:rPr>
              <a:t>  </a:t>
            </a:r>
            <a:r>
              <a:rPr lang="en-US" dirty="0" err="1" smtClean="0">
                <a:sym typeface="Wingdings"/>
              </a:rPr>
              <a:t>identifica</a:t>
            </a:r>
            <a:r>
              <a:rPr lang="en-US" dirty="0" smtClean="0">
                <a:sym typeface="Wingdings"/>
              </a:rPr>
              <a:t> la persona, la </a:t>
            </a:r>
            <a:r>
              <a:rPr lang="en-US" dirty="0" err="1" smtClean="0">
                <a:sym typeface="Wingdings"/>
              </a:rPr>
              <a:t>calibrazione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dei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parametri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degli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algoritmi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devono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essere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calibrati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sulla</a:t>
            </a:r>
            <a:r>
              <a:rPr lang="en-US" dirty="0" smtClean="0">
                <a:sym typeface="Wingdings"/>
              </a:rPr>
              <a:t> persona e </a:t>
            </a:r>
            <a:r>
              <a:rPr lang="en-US" dirty="0" err="1" smtClean="0">
                <a:sym typeface="Wingdings"/>
              </a:rPr>
              <a:t>sull’ambiente</a:t>
            </a:r>
            <a:r>
              <a:rPr lang="en-US" dirty="0" smtClean="0">
                <a:sym typeface="Wingdings"/>
              </a:rPr>
              <a:t> </a:t>
            </a:r>
          </a:p>
          <a:p>
            <a:r>
              <a:rPr lang="en-US" dirty="0" err="1" smtClean="0">
                <a:sym typeface="Wingdings"/>
              </a:rPr>
              <a:t>Immagini</a:t>
            </a:r>
            <a:r>
              <a:rPr lang="en-US" dirty="0" smtClean="0">
                <a:sym typeface="Wingdings"/>
              </a:rPr>
              <a:t> video  </a:t>
            </a:r>
            <a:r>
              <a:rPr lang="en-US" dirty="0" err="1" smtClean="0">
                <a:sym typeface="Wingdings"/>
              </a:rPr>
              <a:t>identifica</a:t>
            </a:r>
            <a:r>
              <a:rPr lang="en-US" dirty="0" smtClean="0">
                <a:sym typeface="Wingdings"/>
              </a:rPr>
              <a:t> la persona, non </a:t>
            </a:r>
            <a:r>
              <a:rPr lang="en-US" dirty="0" err="1" smtClean="0">
                <a:sym typeface="Wingdings"/>
              </a:rPr>
              <a:t>riconosco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una</a:t>
            </a:r>
            <a:r>
              <a:rPr lang="en-US" dirty="0" smtClean="0">
                <a:sym typeface="Wingdings"/>
              </a:rPr>
              <a:t> persona (</a:t>
            </a:r>
            <a:r>
              <a:rPr lang="en-US" dirty="0" err="1" smtClean="0">
                <a:sym typeface="Wingdings"/>
              </a:rPr>
              <a:t>scarsa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luminosità</a:t>
            </a:r>
            <a:r>
              <a:rPr lang="en-US" dirty="0" smtClean="0">
                <a:sym typeface="Wingdings"/>
              </a:rPr>
              <a:t>, </a:t>
            </a:r>
            <a:r>
              <a:rPr lang="en-US" dirty="0" err="1" smtClean="0">
                <a:sym typeface="Wingdings"/>
              </a:rPr>
              <a:t>movimenti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veloci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della</a:t>
            </a:r>
            <a:r>
              <a:rPr lang="en-US" dirty="0" smtClean="0">
                <a:sym typeface="Wingdings"/>
              </a:rPr>
              <a:t> persona) </a:t>
            </a:r>
          </a:p>
          <a:p>
            <a:r>
              <a:rPr lang="en-US" dirty="0" err="1" smtClean="0">
                <a:sym typeface="Wingdings"/>
              </a:rPr>
              <a:t>Fusione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dei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dati</a:t>
            </a:r>
            <a:r>
              <a:rPr lang="en-US" dirty="0" smtClean="0">
                <a:sym typeface="Wingdings"/>
              </a:rPr>
              <a:t>  la </a:t>
            </a:r>
            <a:r>
              <a:rPr lang="en-US" dirty="0" err="1" smtClean="0">
                <a:sym typeface="Wingdings"/>
              </a:rPr>
              <a:t>migliore</a:t>
            </a:r>
            <a:r>
              <a:rPr lang="en-US" dirty="0" smtClean="0">
                <a:sym typeface="Wingdings"/>
              </a:rPr>
              <a:t> ma </a:t>
            </a:r>
            <a:r>
              <a:rPr lang="en-US" dirty="0" err="1" smtClean="0">
                <a:sym typeface="Wingdings"/>
              </a:rPr>
              <a:t>implica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sensorizzare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l’ambiente</a:t>
            </a:r>
            <a:r>
              <a:rPr lang="en-US" dirty="0" smtClean="0">
                <a:sym typeface="Wingdings"/>
              </a:rPr>
              <a:t> e la persona in </a:t>
            </a:r>
            <a:r>
              <a:rPr lang="en-US" dirty="0" err="1" smtClean="0">
                <a:sym typeface="Wingdings"/>
              </a:rPr>
              <a:t>maniera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invasiva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32AD4-1BED-6844-ABE6-9FE9B00453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08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 to detect the presence or the absence of a person in an office information gathered from sensing units such as : power consumption, noise detect and PIR sensor. All such data are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continoiusly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gathered and send to a cloud system.  Our algorithm crunches them and gives us a feedback.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propose a long-term monitoring service designed for offices, with the goal of measuring a number of environmental parameters and to store them to a cloud infrastructure. Data collected in the cloud are analyzed in order to detect automatically the presence or the absence of an employee within its office and, in turn, 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automatically perform energy saving actions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understand human behavior in working environments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5A827-6CB2-4E82-9A6D-45084605442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881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32AD4-1BED-6844-ABE6-9FE9B00453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115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 to detect the presence or the absence of a person in an office information gathered from sensing units such as : power consumption, noise detect and PIR sensor. All such data are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continoiusly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gathered and send to a cloud system.  Our algorithm crunches them and gives us a feedback.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propose a long-term monitoring service designed for offices, with the goal of measuring a number of environmental parameters and to store them to a cloud infrastructure. Data collected in the cloud are analyzed in order to detect automatically the presence or the absence of an employee within its office and, in turn, 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automatically perform energy saving actions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understand human behavior in working environments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5A827-6CB2-4E82-9A6D-45084605442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881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2B68E-7626-C44D-B782-9F86F57F3827}" type="datetime1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Smart Area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5DD2-6D36-3049-9590-6D6C634ACC3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905" y="13730"/>
            <a:ext cx="2238630" cy="231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21B35-7DB2-7145-A5DD-2A40F8834CC7}" type="datetime1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Smart Area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5DD2-6D36-3049-9590-6D6C634AC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12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FDF27-F88D-9246-A625-DA5828A9EA5E}" type="datetime1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Smart Area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5DD2-6D36-3049-9590-6D6C634AC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451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CAE4-41B8-0D43-9D6F-694930BFC73B}" type="datetime1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Smart Area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5DD2-6D36-3049-9590-6D6C634AC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209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/>
            </a:lvl1pPr>
          </a:lstStyle>
          <a:p>
            <a:r>
              <a:rPr lang="it-IT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C7B1C-5A40-C149-BE95-05F2BC50B0E2}" type="datetime1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Smart Area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5DD2-6D36-3049-9590-6D6C634AC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09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51ACC-2E62-0F4A-8BC4-E88A71DEF3BE}" type="datetime1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Smart Area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5DD2-6D36-3049-9590-6D6C634ACC3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831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366108" y="286604"/>
            <a:ext cx="7000652" cy="1450757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9440F-362A-6C43-94B0-A6C4573F6E33}" type="datetime1">
              <a:rPr lang="en-US" smtClean="0"/>
              <a:t>12/14/2017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Smart Area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5DD2-6D36-3049-9590-6D6C634AC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85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372972" y="286604"/>
            <a:ext cx="6993787" cy="1450757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19C00-54E8-F541-ACD5-79220A0D0FD1}" type="datetime1">
              <a:rPr lang="en-US" smtClean="0"/>
              <a:t>12/14/2017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Smart Area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5DD2-6D36-3049-9590-6D6C634AC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93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48A2B-E1CB-504D-AACE-5574EF7BBE88}" type="datetime1">
              <a:rPr lang="en-US" smtClean="0"/>
              <a:t>12/14/2017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Smart Area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5DD2-6D36-3049-9590-6D6C634AC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27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F624E-6E84-904A-8602-E8C5870D6ECA}" type="datetime1">
              <a:rPr lang="en-US" smtClean="0"/>
              <a:t>12/14/2017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Smart Area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5DD2-6D36-3049-9590-6D6C634AC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553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83CA5A70-B6EB-DB4A-ABAA-AD8A0538B2A1}" type="datetime1">
              <a:rPr lang="en-US" smtClean="0"/>
              <a:t>12/14/2017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Smart Area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1F15DD2-6D36-3049-9590-6D6C634AC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52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5055F-A947-7A48-A6A1-59B12306BA59}" type="datetime1">
              <a:rPr lang="en-US" smtClean="0"/>
              <a:t>12/14/2017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Smart Area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5DD2-6D36-3049-9590-6D6C634AC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83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38648" y="286604"/>
            <a:ext cx="7028111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E741FC1-09F8-A549-B96E-0A9726357F61}" type="datetime1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Smart Area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1F15DD2-6D36-3049-9590-6D6C634ACC3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308925"/>
            <a:ext cx="1352425" cy="139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8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Smart Building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802304"/>
          </a:xfrm>
        </p:spPr>
        <p:txBody>
          <a:bodyPr>
            <a:normAutofit/>
          </a:bodyPr>
          <a:lstStyle/>
          <a:p>
            <a:endParaRPr lang="it-IT" dirty="0" smtClean="0">
              <a:solidFill>
                <a:srgbClr val="FF0000"/>
              </a:solidFill>
            </a:endParaRPr>
          </a:p>
          <a:p>
            <a:endParaRPr lang="it-IT" dirty="0" smtClean="0"/>
          </a:p>
          <a:p>
            <a:r>
              <a:rPr lang="it-IT" sz="1600" dirty="0" smtClean="0"/>
              <a:t>Paolo Barsocchi –</a:t>
            </a:r>
            <a:r>
              <a:rPr lang="it-IT" sz="1600" dirty="0" err="1" smtClean="0"/>
              <a:t>WNLab</a:t>
            </a:r>
            <a:r>
              <a:rPr lang="it-IT" sz="16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4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Stima dei Parametri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5911-C409-4540-9875-D4D697F8A913}" type="datetime1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Smart Area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5DD2-6D36-3049-9590-6D6C634ACC38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98842"/>
            <a:ext cx="9144000" cy="279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6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Prestazioni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275FF-8D56-4744-BB26-C36E5D7B2601}" type="datetime1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Smart Area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5DD2-6D36-3049-9590-6D6C634ACC38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 descr="time_series_3-eps-converted-to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8"/>
          <a:stretch/>
        </p:blipFill>
        <p:spPr>
          <a:xfrm>
            <a:off x="0" y="2671881"/>
            <a:ext cx="9144000" cy="259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3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Prestazioni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C46A5-95E1-AA49-99B6-C6C6616AC7BB}" type="datetime1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Smart Area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5DD2-6D36-3049-9590-6D6C634ACC38}" type="slidenum">
              <a:rPr lang="en-US" smtClean="0"/>
              <a:t>12</a:t>
            </a:fld>
            <a:endParaRPr lang="en-US"/>
          </a:p>
        </p:txBody>
      </p:sp>
      <p:pic>
        <p:nvPicPr>
          <p:cNvPr id="9" name="Picture 8" descr="double_confusion_matrix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65" y="1909397"/>
            <a:ext cx="7178842" cy="40410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1653" y="3461973"/>
            <a:ext cx="1490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95% </a:t>
            </a:r>
            <a:r>
              <a:rPr lang="en-US" dirty="0" smtClean="0"/>
              <a:t>accuracy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82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/>
              <a:t>Sensoristica </a:t>
            </a:r>
            <a:r>
              <a:rPr lang="en-US" b="1" smtClean="0"/>
              <a:t>Indossabile</a:t>
            </a:r>
            <a:endParaRPr lang="en-US" b="1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22960" y="1845734"/>
            <a:ext cx="7543800" cy="402336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026" name="Picture 2" descr="http://www.intelligentenvironments.co.nz/wp-content/uploads/2014/12/energy-management-presence-detection-sm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0"/>
          <a:stretch/>
        </p:blipFill>
        <p:spPr bwMode="auto">
          <a:xfrm>
            <a:off x="2025685" y="2042387"/>
            <a:ext cx="4396868" cy="362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921506" y="2490096"/>
            <a:ext cx="1169731" cy="2321848"/>
            <a:chOff x="6921506" y="2490096"/>
            <a:chExt cx="1169731" cy="2321848"/>
          </a:xfrm>
        </p:grpSpPr>
        <p:pic>
          <p:nvPicPr>
            <p:cNvPr id="10" name="Picture 9" descr="touchscreen_smartphone1600.p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4665" y="4090706"/>
              <a:ext cx="721238" cy="721238"/>
            </a:xfrm>
            <a:prstGeom prst="rect">
              <a:avLst/>
            </a:prstGeom>
          </p:spPr>
        </p:pic>
        <p:pic>
          <p:nvPicPr>
            <p:cNvPr id="11" name="Picture 10" descr="braccialetto_icona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1506" y="2490096"/>
              <a:ext cx="1169731" cy="1169731"/>
            </a:xfrm>
            <a:prstGeom prst="rect">
              <a:avLst/>
            </a:prstGeom>
          </p:spPr>
        </p:pic>
      </p:grp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758D-AA34-724D-B2A5-76E5F1CA8D2E}" type="datetime1">
              <a:rPr lang="en-US" smtClean="0"/>
              <a:t>12/14/2017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Smart Area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5DD2-6D36-3049-9590-6D6C634ACC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2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 </a:t>
            </a:r>
            <a:r>
              <a:rPr lang="en-US" dirty="0" err="1" smtClean="0"/>
              <a:t>sono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beacon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17274-C712-3C4A-82E3-A58AC609D733}" type="datetime1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Smart Area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5DD2-6D36-3049-9590-6D6C634ACC38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 descr="beacon-interacti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487" y="1575083"/>
            <a:ext cx="9246203" cy="5200987"/>
          </a:xfrm>
          <a:prstGeom prst="rect">
            <a:avLst/>
          </a:prstGeom>
        </p:spPr>
      </p:pic>
      <p:pic>
        <p:nvPicPr>
          <p:cNvPr id="8" name="Picture 7" descr="estimoteibeac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78" y="1885286"/>
            <a:ext cx="6630689" cy="4336228"/>
          </a:xfrm>
          <a:prstGeom prst="rect">
            <a:avLst/>
          </a:prstGeom>
        </p:spPr>
      </p:pic>
      <p:pic>
        <p:nvPicPr>
          <p:cNvPr id="10" name="Picture 9" descr="beacon_muse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84" y="1885286"/>
            <a:ext cx="7700753" cy="433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3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Come li </a:t>
            </a:r>
            <a:r>
              <a:rPr lang="en-US" dirty="0" err="1" smtClean="0"/>
              <a:t>abbiamo</a:t>
            </a:r>
            <a:r>
              <a:rPr lang="en-US" dirty="0" smtClean="0"/>
              <a:t> </a:t>
            </a:r>
            <a:r>
              <a:rPr lang="en-US" dirty="0" err="1" smtClean="0"/>
              <a:t>usati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48A2B-E1CB-504D-AACE-5574EF7BBE88}" type="datetime1">
              <a:rPr lang="en-US" smtClean="0"/>
              <a:t>12/14/2017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Smart Area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5DD2-6D36-3049-9590-6D6C634ACC38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 descr="track-cellpho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70" y="2027792"/>
            <a:ext cx="7908993" cy="412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6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Cosa</a:t>
            </a:r>
            <a:r>
              <a:rPr lang="en-US" dirty="0" smtClean="0"/>
              <a:t> </a:t>
            </a:r>
            <a:r>
              <a:rPr lang="en-US" dirty="0" err="1" smtClean="0"/>
              <a:t>abbiamo</a:t>
            </a:r>
            <a:r>
              <a:rPr lang="en-US" dirty="0" smtClean="0"/>
              <a:t> </a:t>
            </a:r>
            <a:r>
              <a:rPr lang="en-US" dirty="0" err="1" smtClean="0"/>
              <a:t>usato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48A2B-E1CB-504D-AACE-5574EF7BBE88}" type="datetime1">
              <a:rPr lang="en-US" smtClean="0"/>
              <a:t>12/14/2017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Smart Area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5DD2-6D36-3049-9590-6D6C634ACC38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 descr="Keyfob_beacony_2_big-600x4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0" t="26986" r="6668" b="31454"/>
          <a:stretch/>
        </p:blipFill>
        <p:spPr>
          <a:xfrm>
            <a:off x="2283656" y="4626289"/>
            <a:ext cx="4239554" cy="1500865"/>
          </a:xfrm>
          <a:prstGeom prst="rect">
            <a:avLst/>
          </a:prstGeom>
        </p:spPr>
      </p:pic>
      <p:pic>
        <p:nvPicPr>
          <p:cNvPr id="7" name="Picture 6" descr="fitb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42" y="2157932"/>
            <a:ext cx="5382866" cy="2336413"/>
          </a:xfrm>
          <a:prstGeom prst="rect">
            <a:avLst/>
          </a:prstGeom>
        </p:spPr>
      </p:pic>
      <p:pic>
        <p:nvPicPr>
          <p:cNvPr id="8" name="Picture 7" descr="Eddystone-faro-Fascia-di-Polso-Ibeacon-Beacon-Braccialetto-di-Cuoio-per-faro-Eddystone.jpg_640x64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9" t="13708" r="17746" b="9259"/>
          <a:stretch/>
        </p:blipFill>
        <p:spPr>
          <a:xfrm>
            <a:off x="6381742" y="2157932"/>
            <a:ext cx="1632931" cy="20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8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Osservazione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40CEF-0149-8E49-B607-4E01A0ED06D8}" type="datetime1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Smart Area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5DD2-6D36-3049-9590-6D6C634ACC38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 descr="beacon_result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r="8500"/>
          <a:stretch/>
        </p:blipFill>
        <p:spPr>
          <a:xfrm>
            <a:off x="1" y="2919867"/>
            <a:ext cx="9144000" cy="2338847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570232" y="2046894"/>
            <a:ext cx="3222718" cy="2001818"/>
            <a:chOff x="1570232" y="2046894"/>
            <a:chExt cx="3222718" cy="2001818"/>
          </a:xfrm>
        </p:grpSpPr>
        <p:sp>
          <p:nvSpPr>
            <p:cNvPr id="10" name="Oval 9"/>
            <p:cNvSpPr/>
            <p:nvPr/>
          </p:nvSpPr>
          <p:spPr>
            <a:xfrm>
              <a:off x="3397815" y="3735667"/>
              <a:ext cx="230919" cy="247395"/>
            </a:xfrm>
            <a:prstGeom prst="ellips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843065" y="3764369"/>
              <a:ext cx="230919" cy="247395"/>
            </a:xfrm>
            <a:prstGeom prst="ellips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4151921" y="3793071"/>
              <a:ext cx="230919" cy="247395"/>
            </a:xfrm>
            <a:prstGeom prst="ellips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570232" y="3801317"/>
              <a:ext cx="230919" cy="247395"/>
            </a:xfrm>
            <a:prstGeom prst="ellips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>
              <a:endCxn id="13" idx="0"/>
            </p:cNvCxnSpPr>
            <p:nvPr/>
          </p:nvCxnSpPr>
          <p:spPr>
            <a:xfrm flipH="1">
              <a:off x="1685692" y="2399733"/>
              <a:ext cx="1530687" cy="140158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endCxn id="11" idx="7"/>
            </p:cNvCxnSpPr>
            <p:nvPr/>
          </p:nvCxnSpPr>
          <p:spPr>
            <a:xfrm flipH="1">
              <a:off x="2040167" y="2399733"/>
              <a:ext cx="1357648" cy="14008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endCxn id="10" idx="0"/>
            </p:cNvCxnSpPr>
            <p:nvPr/>
          </p:nvCxnSpPr>
          <p:spPr>
            <a:xfrm>
              <a:off x="3513275" y="2399733"/>
              <a:ext cx="0" cy="133593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endCxn id="12" idx="0"/>
            </p:cNvCxnSpPr>
            <p:nvPr/>
          </p:nvCxnSpPr>
          <p:spPr>
            <a:xfrm>
              <a:off x="3628734" y="2399733"/>
              <a:ext cx="638647" cy="13933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2464518" y="2046894"/>
              <a:ext cx="2328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Stessi</a:t>
              </a:r>
              <a:r>
                <a:rPr lang="en-US" dirty="0" smtClean="0"/>
                <a:t> </a:t>
              </a:r>
              <a:r>
                <a:rPr lang="en-US" dirty="0" err="1" smtClean="0"/>
                <a:t>valori</a:t>
              </a:r>
              <a:r>
                <a:rPr lang="en-US" dirty="0" smtClean="0"/>
                <a:t> di </a:t>
              </a:r>
              <a:r>
                <a:rPr lang="en-US" dirty="0" err="1" smtClean="0"/>
                <a:t>potenza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495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Prestazioni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48A2B-E1CB-504D-AACE-5574EF7BBE88}" type="datetime1">
              <a:rPr lang="en-US" smtClean="0"/>
              <a:t>12/14/2017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Smart Area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5DD2-6D36-3049-9590-6D6C634ACC38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 descr="map_cu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1" y="1861012"/>
            <a:ext cx="7391400" cy="401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00617" y="4764920"/>
            <a:ext cx="286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98% </a:t>
            </a:r>
            <a:r>
              <a:rPr lang="en-US" dirty="0" smtClean="0"/>
              <a:t>accuracy </a:t>
            </a:r>
            <a:r>
              <a:rPr lang="en-US" dirty="0" err="1" smtClean="0"/>
              <a:t>ricevitore</a:t>
            </a:r>
            <a:r>
              <a:rPr lang="en-US" dirty="0" smtClean="0"/>
              <a:t> in </a:t>
            </a:r>
            <a:r>
              <a:rPr lang="en-US" dirty="0" err="1" smtClean="0"/>
              <a:t>ogni</a:t>
            </a:r>
            <a:r>
              <a:rPr lang="en-US" dirty="0"/>
              <a:t> </a:t>
            </a:r>
            <a:r>
              <a:rPr lang="en-US" dirty="0" smtClean="0"/>
              <a:t>stanza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56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Riassumendo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C7B1C-5A40-C149-BE95-05F2BC50B0E2}" type="datetime1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Smart Area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5DD2-6D36-3049-9590-6D6C634ACC38}" type="slidenum">
              <a:rPr lang="en-US" smtClean="0"/>
              <a:t>2</a:t>
            </a:fld>
            <a:endParaRPr lang="en-US"/>
          </a:p>
        </p:txBody>
      </p:sp>
      <p:pic>
        <p:nvPicPr>
          <p:cNvPr id="7" name="Il sistema di monitoraggi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8392" y="1846262"/>
            <a:ext cx="7151687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Dove ci eravamo lasciati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C7B1C-5A40-C149-BE95-05F2BC50B0E2}" type="datetime1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Smart Area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5DD2-6D36-3049-9590-6D6C634ACC38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595" y="1863512"/>
            <a:ext cx="5975684" cy="429436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78118" y="1862226"/>
            <a:ext cx="7982425" cy="4537063"/>
            <a:chOff x="409075" y="1862226"/>
            <a:chExt cx="7982425" cy="4537063"/>
          </a:xfrm>
        </p:grpSpPr>
        <p:grpSp>
          <p:nvGrpSpPr>
            <p:cNvPr id="9" name="Group 8"/>
            <p:cNvGrpSpPr/>
            <p:nvPr/>
          </p:nvGrpSpPr>
          <p:grpSpPr>
            <a:xfrm>
              <a:off x="409075" y="1862226"/>
              <a:ext cx="5975685" cy="4294362"/>
              <a:chOff x="1530683" y="1845732"/>
              <a:chExt cx="5975685" cy="4294362"/>
            </a:xfrm>
          </p:grpSpPr>
          <p:pic>
            <p:nvPicPr>
              <p:cNvPr id="11" name="Picture 10" descr="icone-luminosite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0683" y="1845732"/>
                <a:ext cx="741999" cy="741999"/>
              </a:xfrm>
              <a:prstGeom prst="rect">
                <a:avLst/>
              </a:prstGeom>
            </p:spPr>
          </p:pic>
          <p:pic>
            <p:nvPicPr>
              <p:cNvPr id="12" name="Picture 11" descr="red-square-icon-symbols-shapes-power-button1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34" t="14449" r="16375" b="18600"/>
              <a:stretch/>
            </p:blipFill>
            <p:spPr>
              <a:xfrm>
                <a:off x="6716295" y="5364406"/>
                <a:ext cx="790073" cy="775688"/>
              </a:xfrm>
              <a:prstGeom prst="rect">
                <a:avLst/>
              </a:prstGeom>
            </p:spPr>
          </p:pic>
          <p:pic>
            <p:nvPicPr>
              <p:cNvPr id="13" name="Picture 12" descr="wearable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3694" y="3367376"/>
                <a:ext cx="643317" cy="643317"/>
              </a:xfrm>
              <a:prstGeom prst="rect">
                <a:avLst/>
              </a:prstGeom>
            </p:spPr>
          </p:pic>
          <p:pic>
            <p:nvPicPr>
              <p:cNvPr id="14" name="Picture 13" descr="touchscreen_smartphone1600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5456" y="3141791"/>
                <a:ext cx="721238" cy="721238"/>
              </a:xfrm>
              <a:prstGeom prst="rect">
                <a:avLst/>
              </a:prstGeom>
            </p:spPr>
          </p:pic>
        </p:grpSp>
        <p:pic>
          <p:nvPicPr>
            <p:cNvPr id="10" name="Picture 9" descr="door_sensor_alarmed1600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0913" y="2449212"/>
              <a:ext cx="2610587" cy="3950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14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aders_multisensor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40" y="4142137"/>
            <a:ext cx="4638660" cy="1464491"/>
          </a:xfrm>
          <a:prstGeom prst="rect">
            <a:avLst/>
          </a:prstGeom>
        </p:spPr>
      </p:pic>
      <p:pic>
        <p:nvPicPr>
          <p:cNvPr id="9" name="Picture 8" descr="Virtual_Sens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267" y="2129326"/>
            <a:ext cx="5082261" cy="41293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Sensori Virtuali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 </a:t>
            </a:r>
            <a:r>
              <a:rPr lang="en-US" dirty="0" err="1" smtClean="0"/>
              <a:t>sensore</a:t>
            </a:r>
            <a:r>
              <a:rPr lang="en-US" dirty="0" smtClean="0"/>
              <a:t> </a:t>
            </a:r>
            <a:r>
              <a:rPr lang="en-US" dirty="0" err="1" smtClean="0"/>
              <a:t>virtuale</a:t>
            </a:r>
            <a:r>
              <a:rPr lang="en-US" dirty="0" smtClean="0"/>
              <a:t> </a:t>
            </a:r>
            <a:r>
              <a:rPr lang="en-US" dirty="0" err="1" smtClean="0"/>
              <a:t>usa</a:t>
            </a:r>
            <a:r>
              <a:rPr lang="en-US" dirty="0" smtClean="0"/>
              <a:t> le </a:t>
            </a:r>
            <a:r>
              <a:rPr lang="en-US" dirty="0" err="1" smtClean="0"/>
              <a:t>informazioni</a:t>
            </a:r>
            <a:r>
              <a:rPr lang="en-US" dirty="0" smtClean="0"/>
              <a:t> </a:t>
            </a:r>
            <a:r>
              <a:rPr lang="en-US" dirty="0" err="1" smtClean="0"/>
              <a:t>provenienti</a:t>
            </a:r>
            <a:r>
              <a:rPr lang="en-US" dirty="0" smtClean="0"/>
              <a:t> da </a:t>
            </a:r>
            <a:r>
              <a:rPr lang="en-US" dirty="0" err="1" smtClean="0"/>
              <a:t>altre</a:t>
            </a:r>
            <a:r>
              <a:rPr lang="en-US" dirty="0" smtClean="0"/>
              <a:t> </a:t>
            </a:r>
            <a:r>
              <a:rPr lang="en-US" dirty="0" err="1" smtClean="0"/>
              <a:t>misure</a:t>
            </a:r>
            <a:r>
              <a:rPr lang="en-US" dirty="0" smtClean="0"/>
              <a:t> per </a:t>
            </a:r>
            <a:r>
              <a:rPr lang="en-US" dirty="0" err="1" smtClean="0"/>
              <a:t>stimare</a:t>
            </a:r>
            <a:r>
              <a:rPr lang="en-US" dirty="0" smtClean="0"/>
              <a:t> la </a:t>
            </a:r>
            <a:r>
              <a:rPr lang="en-US" dirty="0" err="1" smtClean="0"/>
              <a:t>quantità</a:t>
            </a:r>
            <a:r>
              <a:rPr lang="en-US" dirty="0" smtClean="0"/>
              <a:t> di </a:t>
            </a:r>
            <a:r>
              <a:rPr lang="en-US" dirty="0" err="1" smtClean="0"/>
              <a:t>interesse</a:t>
            </a:r>
            <a:r>
              <a:rPr lang="en-US" dirty="0" smtClean="0"/>
              <a:t>. </a:t>
            </a:r>
          </a:p>
          <a:p>
            <a:pPr lvl="1"/>
            <a:r>
              <a:rPr lang="en-US" dirty="0" err="1" smtClean="0"/>
              <a:t>Benessere</a:t>
            </a:r>
            <a:endParaRPr lang="en-US" dirty="0" smtClean="0"/>
          </a:p>
          <a:p>
            <a:pPr lvl="1"/>
            <a:r>
              <a:rPr lang="en-US" dirty="0" err="1" smtClean="0"/>
              <a:t>Spreco</a:t>
            </a:r>
            <a:r>
              <a:rPr lang="en-US" dirty="0" smtClean="0"/>
              <a:t> </a:t>
            </a:r>
            <a:r>
              <a:rPr lang="en-US" dirty="0" err="1" smtClean="0"/>
              <a:t>energetico</a:t>
            </a:r>
            <a:endParaRPr lang="en-US" dirty="0" smtClean="0"/>
          </a:p>
          <a:p>
            <a:pPr lvl="1"/>
            <a:r>
              <a:rPr lang="en-US" dirty="0" err="1" smtClean="0"/>
              <a:t>Intrusione</a:t>
            </a:r>
            <a:r>
              <a:rPr lang="en-US" dirty="0"/>
              <a:t> </a:t>
            </a:r>
            <a:r>
              <a:rPr lang="en-US" dirty="0" smtClean="0"/>
              <a:t>/ </a:t>
            </a:r>
            <a:r>
              <a:rPr lang="en-US" dirty="0" err="1" smtClean="0"/>
              <a:t>Occupazione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D8202-136B-B54F-9D52-38E5F5BCD7DA}" type="datetime1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Smart Area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5DD2-6D36-3049-9590-6D6C634ACC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3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Scenari</a:t>
            </a:r>
            <a:r>
              <a:rPr lang="en-US" dirty="0" smtClean="0"/>
              <a:t> </a:t>
            </a:r>
            <a:r>
              <a:rPr lang="en-US" dirty="0" err="1" smtClean="0"/>
              <a:t>Applicativi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2C5F5-EB80-D541-BF55-FBC8540D7E6E}" type="datetime1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Smart Area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5DD2-6D36-3049-9590-6D6C634ACC38}" type="slidenum">
              <a:rPr lang="en-US" smtClean="0"/>
              <a:t>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18799" y="1930183"/>
            <a:ext cx="8605091" cy="4017058"/>
            <a:chOff x="2618439" y="574317"/>
            <a:chExt cx="6170383" cy="259064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18439" y="702012"/>
              <a:ext cx="2625408" cy="159036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360" y="1603390"/>
              <a:ext cx="2318102" cy="156157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69558" y="574317"/>
              <a:ext cx="2619264" cy="14728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281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Presence detection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92402-B2E9-1F4F-973E-D8887CDF896F}" type="datetime1">
              <a:rPr lang="en-US" smtClean="0"/>
              <a:t>12/14/2017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Smart Area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5DD2-6D36-3049-9590-6D6C634ACC38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 descr="presence-detec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90" y="2130719"/>
            <a:ext cx="5380507" cy="351468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095834" y="1962715"/>
            <a:ext cx="817077" cy="3774172"/>
            <a:chOff x="7549683" y="1845734"/>
            <a:chExt cx="817077" cy="3774172"/>
          </a:xfrm>
        </p:grpSpPr>
        <p:pic>
          <p:nvPicPr>
            <p:cNvPr id="8" name="Picture 8" descr="http://cdn.flaticon.com/png/256/31863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1852" y="1845734"/>
              <a:ext cx="648072" cy="864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http://www.sensingtek.com/upload/product/product_icon_en_201508191309067658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97" t="6193" r="11941" b="27732"/>
            <a:stretch/>
          </p:blipFill>
          <p:spPr bwMode="auto">
            <a:xfrm>
              <a:off x="7621852" y="4775525"/>
              <a:ext cx="623297" cy="844381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http://www.breqlabs.com/website/assets/images/iconmonstr-sound-wave-2-icon-256256x256-115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9683" y="3197959"/>
              <a:ext cx="817077" cy="1089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7005061" y="2954321"/>
            <a:ext cx="1169731" cy="2201189"/>
            <a:chOff x="7005061" y="2954321"/>
            <a:chExt cx="1169731" cy="2201189"/>
          </a:xfrm>
        </p:grpSpPr>
        <p:pic>
          <p:nvPicPr>
            <p:cNvPr id="12" name="Picture 11" descr="touchscreen_smartphone1600.png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7955" y="2954321"/>
              <a:ext cx="721238" cy="721238"/>
            </a:xfrm>
            <a:prstGeom prst="rect">
              <a:avLst/>
            </a:prstGeom>
          </p:spPr>
        </p:pic>
        <p:pic>
          <p:nvPicPr>
            <p:cNvPr id="13" name="Picture 12" descr="braccialetto_icona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5061" y="3985779"/>
              <a:ext cx="1169731" cy="1169731"/>
            </a:xfrm>
            <a:prstGeom prst="rect">
              <a:avLst/>
            </a:prstGeom>
          </p:spPr>
        </p:pic>
      </p:grpSp>
      <p:pic>
        <p:nvPicPr>
          <p:cNvPr id="15" name="Picture 14" descr="video_camera-icon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279" y="3553348"/>
            <a:ext cx="753084" cy="753084"/>
          </a:xfrm>
          <a:prstGeom prst="rect">
            <a:avLst/>
          </a:prstGeom>
        </p:spPr>
      </p:pic>
      <p:pic>
        <p:nvPicPr>
          <p:cNvPr id="16" name="Picture 15" descr="fusion-icon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34" y="2684691"/>
            <a:ext cx="2207815" cy="220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7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8648" y="286604"/>
            <a:ext cx="7304339" cy="1450757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Sensoristica </a:t>
            </a:r>
            <a:r>
              <a:rPr lang="en-US" b="1" dirty="0" err="1" smtClean="0"/>
              <a:t>Ambientale</a:t>
            </a:r>
            <a:endParaRPr lang="en-US" b="1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22960" y="1845734"/>
            <a:ext cx="7543800" cy="402336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026" name="Picture 2" descr="http://www.intelligentenvironments.co.nz/wp-content/uploads/2014/12/energy-management-presence-detection-sm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0"/>
          <a:stretch/>
        </p:blipFill>
        <p:spPr bwMode="auto">
          <a:xfrm>
            <a:off x="2025685" y="2042387"/>
            <a:ext cx="4396868" cy="362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cdn.flaticon.com/png/256/3186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852" y="1845734"/>
            <a:ext cx="648072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sensingtek.com/upload/product/product_icon_en_201508191309067658.png"/>
          <p:cNvPicPr>
            <a:picLocks noChangeAspect="1" noChangeArrowheads="1"/>
          </p:cNvPicPr>
          <p:nvPr/>
        </p:nvPicPr>
        <p:blipFill rotWithShape="1"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7" t="6193" r="11941" b="27732"/>
          <a:stretch/>
        </p:blipFill>
        <p:spPr bwMode="auto">
          <a:xfrm>
            <a:off x="7621852" y="4775525"/>
            <a:ext cx="623297" cy="84438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breqlabs.com/website/assets/images/iconmonstr-sound-wave-2-icon-256256x256-11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683" y="3197959"/>
            <a:ext cx="817077" cy="108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8812C-0EAB-5C4F-916F-DB7E6F270319}" type="datetime1">
              <a:rPr lang="en-US" smtClean="0"/>
              <a:t>12/14/2017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Smart Area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5DD2-6D36-3049-9590-6D6C634ACC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6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3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4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Osservazione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6CD5-B564-F847-9D9D-FD6FCE859141}" type="datetime1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Smart Area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5DD2-6D36-3049-9590-6D6C634ACC38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2000"/>
            <a:ext cx="9144000" cy="2790193"/>
          </a:xfrm>
          <a:prstGeom prst="rect">
            <a:avLst/>
          </a:prstGeom>
        </p:spPr>
      </p:pic>
      <p:pic>
        <p:nvPicPr>
          <p:cNvPr id="8" name="Picture 7" descr="PIR_NOISE_POWER_BIN_1DAY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0851"/>
            <a:ext cx="9144000" cy="484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4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err="1" smtClean="0"/>
              <a:t>Algoritmo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229100" y="2971801"/>
            <a:ext cx="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7" name="Picture 8" descr="http://cdn.flaticon.com/png/256/31863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919" y="1845735"/>
            <a:ext cx="648072" cy="86409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Picture 7" descr="http://www.sensingtek.com/upload/product/product_icon_en_201508191309067658.pn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7" t="6193" r="11941" b="27732"/>
          <a:stretch/>
        </p:blipFill>
        <p:spPr bwMode="auto">
          <a:xfrm>
            <a:off x="7096919" y="4775526"/>
            <a:ext cx="623297" cy="84438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breqlabs.com/website/assets/images/iconmonstr-sound-wave-2-icon-256256x256-115.png"/>
          <p:cNvPicPr>
            <a:picLocks noChangeAspect="1" noChangeArrowheads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750" y="3197960"/>
            <a:ext cx="817077" cy="108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47367" y="2068466"/>
            <a:ext cx="363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447367" y="3511846"/>
            <a:ext cx="363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47367" y="4918796"/>
            <a:ext cx="363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092546" y="2377620"/>
            <a:ext cx="3197842" cy="3191780"/>
            <a:chOff x="1498599" y="2498950"/>
            <a:chExt cx="3197842" cy="3191780"/>
          </a:xfrm>
        </p:grpSpPr>
        <p:pic>
          <p:nvPicPr>
            <p:cNvPr id="3074" name="Picture 2" descr="Risultati immagini per gaussian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93"/>
            <a:stretch/>
          </p:blipFill>
          <p:spPr bwMode="auto">
            <a:xfrm>
              <a:off x="1498599" y="2498950"/>
              <a:ext cx="2548468" cy="2822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4047067" y="5321398"/>
              <a:ext cx="649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Time</a:t>
              </a:r>
              <a:endParaRPr lang="en-US" dirty="0"/>
            </a:p>
          </p:txBody>
        </p:sp>
      </p:grp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CC325-4FC6-6B48-A56D-1DC16850CBE4}" type="datetime1">
              <a:rPr lang="en-US" smtClean="0"/>
              <a:t>12/14/2017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Smart Area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5DD2-6D36-3049-9590-6D6C634ACC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96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martArea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SmartArea.thmx</Template>
  <TotalTime>2887</TotalTime>
  <Words>492</Words>
  <Application>Microsoft Office PowerPoint</Application>
  <PresentationFormat>On-screen Show (4:3)</PresentationFormat>
  <Paragraphs>107</Paragraphs>
  <Slides>18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Calibri</vt:lpstr>
      <vt:lpstr>Calibri Light</vt:lpstr>
      <vt:lpstr>Wingdings</vt:lpstr>
      <vt:lpstr>SmartArea</vt:lpstr>
      <vt:lpstr>Smart Building </vt:lpstr>
      <vt:lpstr>Riassumendo</vt:lpstr>
      <vt:lpstr>Dove ci eravamo lasciati</vt:lpstr>
      <vt:lpstr>Sensori Virtuali</vt:lpstr>
      <vt:lpstr>Scenari Applicativi</vt:lpstr>
      <vt:lpstr>Presence detection</vt:lpstr>
      <vt:lpstr>Sensoristica Ambientale</vt:lpstr>
      <vt:lpstr>Osservazione</vt:lpstr>
      <vt:lpstr>Algoritmo</vt:lpstr>
      <vt:lpstr>Stima dei Parametri</vt:lpstr>
      <vt:lpstr>Prestazioni</vt:lpstr>
      <vt:lpstr>Prestazioni</vt:lpstr>
      <vt:lpstr>Sensoristica Indossabile</vt:lpstr>
      <vt:lpstr>Che cosa sono i beacon</vt:lpstr>
      <vt:lpstr>Come li abbiamo usati</vt:lpstr>
      <vt:lpstr>Cosa abbiamo usato</vt:lpstr>
      <vt:lpstr>Osservazione</vt:lpstr>
      <vt:lpstr>Prestazioni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piolo</dc:creator>
  <cp:lastModifiedBy>Antonino Crivello</cp:lastModifiedBy>
  <cp:revision>165</cp:revision>
  <dcterms:created xsi:type="dcterms:W3CDTF">2016-11-22T08:27:51Z</dcterms:created>
  <dcterms:modified xsi:type="dcterms:W3CDTF">2017-12-14T10:06:07Z</dcterms:modified>
</cp:coreProperties>
</file>